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297" r:id="rId5"/>
    <p:sldId id="341" r:id="rId6"/>
    <p:sldId id="299" r:id="rId7"/>
    <p:sldId id="338" r:id="rId8"/>
    <p:sldId id="300" r:id="rId9"/>
    <p:sldId id="305" r:id="rId10"/>
    <p:sldId id="311" r:id="rId11"/>
    <p:sldId id="323" r:id="rId12"/>
    <p:sldId id="325" r:id="rId13"/>
    <p:sldId id="343" r:id="rId14"/>
    <p:sldId id="350" r:id="rId15"/>
    <p:sldId id="316" r:id="rId16"/>
    <p:sldId id="333" r:id="rId17"/>
    <p:sldId id="366" r:id="rId18"/>
    <p:sldId id="337" r:id="rId19"/>
    <p:sldId id="356" r:id="rId20"/>
    <p:sldId id="346" r:id="rId21"/>
    <p:sldId id="359" r:id="rId22"/>
    <p:sldId id="318" r:id="rId23"/>
    <p:sldId id="365" r:id="rId24"/>
    <p:sldId id="327" r:id="rId25"/>
    <p:sldId id="371" r:id="rId26"/>
    <p:sldId id="372" r:id="rId27"/>
    <p:sldId id="374" r:id="rId28"/>
    <p:sldId id="377" r:id="rId29"/>
    <p:sldId id="378" r:id="rId30"/>
    <p:sldId id="379" r:id="rId31"/>
    <p:sldId id="380" r:id="rId32"/>
    <p:sldId id="381" r:id="rId33"/>
    <p:sldId id="382" r:id="rId34"/>
    <p:sldId id="361" r:id="rId35"/>
    <p:sldId id="351" r:id="rId36"/>
    <p:sldId id="362" r:id="rId37"/>
    <p:sldId id="370" r:id="rId38"/>
    <p:sldId id="364" r:id="rId39"/>
    <p:sldId id="384" r:id="rId40"/>
    <p:sldId id="385" r:id="rId41"/>
    <p:sldId id="391" r:id="rId42"/>
    <p:sldId id="35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277" autoAdjust="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7/23/2020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7/23/2020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31007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62925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363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4256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6047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260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13996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28349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25328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14757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3075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5799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F8443E-0D06-4057-933B-C87E884C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HUNG</a:t>
            </a: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/>
            </a:r>
            <a:b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 smtClean="0">
                <a:solidFill>
                  <a:schemeClr val="tx1"/>
                </a:solidFill>
                <a:latin typeface="Corbel" panose="020B0503020204020204" pitchFamily="34" charset="0"/>
              </a:rPr>
              <a:t>NGUYEN</a:t>
            </a:r>
            <a:endParaRPr lang="en-US" sz="1600" b="1" spc="-100" baseline="0" noProof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72" r:id="rId13"/>
    <p:sldLayoutId id="2147483666" r:id="rId14"/>
    <p:sldLayoutId id="2147483667" r:id="rId15"/>
    <p:sldLayoutId id="2147483668" r:id="rId16"/>
    <p:sldLayoutId id="2147483673" r:id="rId17"/>
    <p:sldLayoutId id="2147483675" r:id="rId18"/>
    <p:sldLayoutId id="2147483669" r:id="rId19"/>
    <p:sldLayoutId id="2147483655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png"/><Relationship Id="rId5" Type="http://schemas.openxmlformats.org/officeDocument/2006/relationships/image" Target="../media/image22.jpeg"/><Relationship Id="rId4" Type="http://schemas.openxmlformats.org/officeDocument/2006/relationships/image" Target="../media/image41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6221604" y="3771850"/>
            <a:ext cx="1879577" cy="225121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HUNG  </a:t>
            </a:r>
            <a:r>
              <a:rPr lang="en-US" sz="1600" b="1" spc="-100" dirty="0" smtClean="0">
                <a:latin typeface="Corbel" panose="020B0503020204020204" pitchFamily="34" charset="0"/>
              </a:rPr>
              <a:t>NGUYEN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135517"/>
            <a:ext cx="7814472" cy="1460375"/>
          </a:xfrm>
        </p:spPr>
        <p:txBody>
          <a:bodyPr/>
          <a:lstStyle/>
          <a:p>
            <a:pPr>
              <a:lnSpc>
                <a:spcPts val="5500"/>
              </a:lnSpc>
              <a:spcBef>
                <a:spcPts val="2400"/>
              </a:spcBef>
              <a:spcAft>
                <a:spcPts val="2400"/>
              </a:spcAft>
            </a:pPr>
            <a:r>
              <a:rPr lang="en-US" dirty="0" smtClean="0"/>
              <a:t>A look into</a:t>
            </a:r>
            <a:br>
              <a:rPr lang="en-US" dirty="0" smtClean="0"/>
            </a:br>
            <a:r>
              <a:rPr lang="en-US" sz="7000" dirty="0" smtClean="0"/>
              <a:t>A</a:t>
            </a:r>
            <a:r>
              <a:rPr lang="en-US" sz="5000" dirty="0" smtClean="0"/>
              <a:t>rtificial</a:t>
            </a:r>
            <a:r>
              <a:rPr lang="en-US" sz="7000" dirty="0" smtClean="0"/>
              <a:t> i</a:t>
            </a:r>
            <a:r>
              <a:rPr lang="en-US" sz="5000" dirty="0" smtClean="0"/>
              <a:t>ntelligence</a:t>
            </a:r>
            <a:r>
              <a:rPr lang="en-US" sz="7000" dirty="0" smtClean="0"/>
              <a:t> </a:t>
            </a:r>
            <a:endParaRPr lang="en-US" sz="7000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8" name="Picture Placeholder 17" descr="decorative element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80476" y="0"/>
            <a:ext cx="2211524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5228" y="4269685"/>
            <a:ext cx="3401478" cy="1192038"/>
          </a:xfrm>
        </p:spPr>
        <p:txBody>
          <a:bodyPr/>
          <a:lstStyle/>
          <a:p>
            <a:r>
              <a:rPr lang="en-US" dirty="0" smtClean="0"/>
              <a:t>An introduction to Artificial Intelligence and a detailed process of building an AI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45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887" y="2280823"/>
            <a:ext cx="5184913" cy="432000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2183" y="2908662"/>
            <a:ext cx="9037617" cy="1986611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>
                <a:latin typeface="Corbel" panose="020B0503020204020204" pitchFamily="34" charset="0"/>
              </a:rPr>
              <a:t>Artificial Intelligence </a:t>
            </a:r>
            <a:r>
              <a:rPr lang="en-US" sz="2600" dirty="0" smtClean="0">
                <a:latin typeface="Corbel" panose="020B0503020204020204" pitchFamily="34" charset="0"/>
              </a:rPr>
              <a:t>can be seen as</a:t>
            </a:r>
            <a:r>
              <a:rPr lang="en-US" sz="2600" b="1" dirty="0" smtClean="0">
                <a:latin typeface="Corbel" panose="020B0503020204020204" pitchFamily="34" charset="0"/>
              </a:rPr>
              <a:t>:</a:t>
            </a:r>
          </a:p>
          <a:p>
            <a:pPr lvl="1"/>
            <a:r>
              <a:rPr lang="en-US" sz="2600" dirty="0" smtClean="0">
                <a:latin typeface="Corbel" panose="020B0503020204020204" pitchFamily="34" charset="0"/>
              </a:rPr>
              <a:t>whatever </a:t>
            </a:r>
            <a:r>
              <a:rPr lang="en-US" sz="2600" b="1" dirty="0" smtClean="0">
                <a:latin typeface="Corbel" panose="020B0503020204020204" pitchFamily="34" charset="0"/>
              </a:rPr>
              <a:t>made by human</a:t>
            </a:r>
          </a:p>
          <a:p>
            <a:pPr lvl="1"/>
            <a:r>
              <a:rPr lang="en-US" sz="2600" dirty="0" smtClean="0">
                <a:latin typeface="Corbel" panose="020B0503020204020204" pitchFamily="34" charset="0"/>
              </a:rPr>
              <a:t>that has </a:t>
            </a:r>
            <a:r>
              <a:rPr lang="en-US" sz="2600" b="1" dirty="0" smtClean="0">
                <a:latin typeface="Corbel" panose="020B0503020204020204" pitchFamily="34" charset="0"/>
              </a:rPr>
              <a:t>some kind </a:t>
            </a:r>
            <a:r>
              <a:rPr lang="en-US" sz="2600" dirty="0" smtClean="0">
                <a:latin typeface="Corbel" panose="020B0503020204020204" pitchFamily="34" charset="0"/>
              </a:rPr>
              <a:t>of</a:t>
            </a:r>
            <a:r>
              <a:rPr lang="en-US" sz="2600" b="1" dirty="0" smtClean="0">
                <a:latin typeface="Corbel" panose="020B0503020204020204" pitchFamily="34" charset="0"/>
              </a:rPr>
              <a:t> intelligence</a:t>
            </a:r>
          </a:p>
          <a:p>
            <a:pPr lvl="1"/>
            <a:r>
              <a:rPr lang="en-US" sz="2600" dirty="0" smtClean="0">
                <a:latin typeface="Corbel" panose="020B0503020204020204" pitchFamily="34" charset="0"/>
              </a:rPr>
              <a:t>but </a:t>
            </a:r>
            <a:r>
              <a:rPr lang="en-US" sz="2600" b="1" dirty="0" smtClean="0">
                <a:latin typeface="Corbel" panose="020B0503020204020204" pitchFamily="34" charset="0"/>
              </a:rPr>
              <a:t>not too simple</a:t>
            </a:r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4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067C8F-5267-7147-B398-AD99FAB410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80" y="4864442"/>
            <a:ext cx="7517737" cy="1674470"/>
          </a:xfrm>
        </p:spPr>
        <p:txBody>
          <a:bodyPr/>
          <a:lstStyle/>
          <a:p>
            <a:pPr algn="l"/>
            <a:r>
              <a:rPr lang="en-US" dirty="0"/>
              <a:t>2</a:t>
            </a:r>
            <a:r>
              <a:rPr lang="en-US" dirty="0" smtClean="0"/>
              <a:t>. What lies in</a:t>
            </a:r>
            <a:br>
              <a:rPr lang="en-US" dirty="0" smtClean="0"/>
            </a:br>
            <a:r>
              <a:rPr lang="en-US" dirty="0" smtClean="0"/>
              <a:t>    the field of </a:t>
            </a:r>
            <a:r>
              <a:rPr lang="en-US" dirty="0" err="1" smtClean="0"/>
              <a:t>ai</a:t>
            </a:r>
            <a:r>
              <a:rPr lang="en-US" dirty="0" smtClean="0"/>
              <a:t> ¿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49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938" y="4996873"/>
            <a:ext cx="8490856" cy="1023893"/>
          </a:xfrm>
        </p:spPr>
        <p:txBody>
          <a:bodyPr/>
          <a:lstStyle/>
          <a:p>
            <a:pPr algn="l"/>
            <a:r>
              <a:rPr lang="en-US" sz="5000" dirty="0" smtClean="0"/>
              <a:t>2.1. types of </a:t>
            </a:r>
            <a:r>
              <a:rPr lang="en-US" sz="5000" dirty="0" err="1" smtClean="0"/>
              <a:t>ai</a:t>
            </a:r>
            <a:endParaRPr lang="en-US" sz="5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0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9866193"/>
              </p:ext>
            </p:extLst>
          </p:nvPr>
        </p:nvGraphicFramePr>
        <p:xfrm>
          <a:off x="432024" y="297338"/>
          <a:ext cx="11293896" cy="590026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580849">
                  <a:extLst>
                    <a:ext uri="{9D8B030D-6E8A-4147-A177-3AD203B41FA5}">
                      <a16:colId xmlns:a16="http://schemas.microsoft.com/office/drawing/2014/main" val="3235213638"/>
                    </a:ext>
                  </a:extLst>
                </a:gridCol>
                <a:gridCol w="5713047">
                  <a:extLst>
                    <a:ext uri="{9D8B030D-6E8A-4147-A177-3AD203B41FA5}">
                      <a16:colId xmlns:a16="http://schemas.microsoft.com/office/drawing/2014/main" val="1594430095"/>
                    </a:ext>
                  </a:extLst>
                </a:gridCol>
              </a:tblGrid>
              <a:tr h="768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4200"/>
                        </a:spcAft>
                      </a:pPr>
                      <a:r>
                        <a:rPr lang="en-US" sz="2000" dirty="0" smtClean="0">
                          <a:latin typeface="+mj-lt"/>
                        </a:rPr>
                        <a:t>WEAK / NARROW AI</a:t>
                      </a:r>
                      <a:endParaRPr lang="en-US" sz="2000" b="0" dirty="0" smtClean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 smtClean="0">
                          <a:latin typeface="+mj-lt"/>
                        </a:rPr>
                        <a:t>STRONG / GENERAL / SUPER AI</a:t>
                      </a:r>
                      <a:endParaRPr lang="en-US" sz="2000" b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82833"/>
                  </a:ext>
                </a:extLst>
              </a:tr>
              <a:tr h="864504"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latin typeface="+mj-lt"/>
                        </a:rPr>
                        <a:t>Focus on </a:t>
                      </a:r>
                      <a:r>
                        <a:rPr lang="en-US" sz="2000" b="1" kern="1200" dirty="0" smtClean="0">
                          <a:latin typeface="+mj-lt"/>
                        </a:rPr>
                        <a:t>one narrow task</a:t>
                      </a:r>
                      <a:endParaRPr lang="en-US" sz="2000" b="1" kern="1200" dirty="0" smtClean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latin typeface="+mj-lt"/>
                        </a:rPr>
                        <a:t>Perform tasks on its own like a </a:t>
                      </a:r>
                      <a:r>
                        <a:rPr lang="en-US" sz="2000" b="1" kern="1200" dirty="0" smtClean="0">
                          <a:latin typeface="+mj-lt"/>
                        </a:rPr>
                        <a:t>human being </a:t>
                      </a:r>
                      <a:r>
                        <a:rPr lang="en-US" sz="2000" kern="1200" dirty="0" smtClean="0">
                          <a:latin typeface="+mj-lt"/>
                        </a:rPr>
                        <a:t>or even </a:t>
                      </a:r>
                      <a:r>
                        <a:rPr lang="en-US" sz="2000" b="1" kern="1200" dirty="0" smtClean="0">
                          <a:latin typeface="+mj-lt"/>
                        </a:rPr>
                        <a:t>better</a:t>
                      </a:r>
                      <a:endParaRPr lang="en-US" sz="2000" b="1" kern="1200" dirty="0" smtClean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6330855"/>
                  </a:ext>
                </a:extLst>
              </a:tr>
              <a:tr h="6432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 smtClean="0">
                          <a:latin typeface="+mj-lt"/>
                        </a:rPr>
                        <a:t>Every</a:t>
                      </a:r>
                      <a:r>
                        <a:rPr lang="en-US" sz="2000" kern="1200" baseline="0" dirty="0" smtClean="0">
                          <a:latin typeface="+mj-lt"/>
                        </a:rPr>
                        <a:t> </a:t>
                      </a:r>
                      <a:r>
                        <a:rPr lang="en-US" sz="2000" kern="1200" dirty="0" smtClean="0">
                          <a:latin typeface="+mj-lt"/>
                        </a:rPr>
                        <a:t>existing AI falls</a:t>
                      </a:r>
                      <a:r>
                        <a:rPr lang="en-US" sz="2000" kern="1200" baseline="0" dirty="0" smtClean="0">
                          <a:latin typeface="+mj-lt"/>
                        </a:rPr>
                        <a:t> into this</a:t>
                      </a:r>
                      <a:endParaRPr lang="en-US" sz="2000" kern="1200" dirty="0" smtClean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 smtClean="0">
                          <a:latin typeface="+mj-lt"/>
                        </a:rPr>
                        <a:t>Not existed </a:t>
                      </a:r>
                      <a:r>
                        <a:rPr lang="en-US" sz="2000" kern="1200" dirty="0" smtClean="0">
                          <a:latin typeface="+mj-lt"/>
                        </a:rPr>
                        <a:t>yet</a:t>
                      </a:r>
                      <a:endParaRPr lang="en-US" sz="2000" b="1" kern="1200" dirty="0" smtClean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5868951"/>
                  </a:ext>
                </a:extLst>
              </a:tr>
              <a:tr h="36239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 smtClean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kern="1200" dirty="0" smtClean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088217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849" y="2798463"/>
            <a:ext cx="5435099" cy="31894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77" y="2798463"/>
            <a:ext cx="2555996" cy="1703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45" y="2798463"/>
            <a:ext cx="2514635" cy="31894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740" y="4605979"/>
            <a:ext cx="1390161" cy="138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8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115250"/>
            <a:ext cx="10179218" cy="656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0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938" y="4821382"/>
            <a:ext cx="8490856" cy="1199384"/>
          </a:xfrm>
        </p:spPr>
        <p:txBody>
          <a:bodyPr/>
          <a:lstStyle/>
          <a:p>
            <a:pPr algn="l"/>
            <a:r>
              <a:rPr lang="en-US" sz="5000" dirty="0" smtClean="0"/>
              <a:t>2.2. Fields that apply </a:t>
            </a:r>
            <a:r>
              <a:rPr lang="en-US" sz="5000" dirty="0" err="1" smtClean="0"/>
              <a:t>ai</a:t>
            </a:r>
            <a:endParaRPr lang="en-US" sz="5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37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432993"/>
              </p:ext>
            </p:extLst>
          </p:nvPr>
        </p:nvGraphicFramePr>
        <p:xfrm>
          <a:off x="0" y="0"/>
          <a:ext cx="10002982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01491">
                  <a:extLst>
                    <a:ext uri="{9D8B030D-6E8A-4147-A177-3AD203B41FA5}">
                      <a16:colId xmlns:a16="http://schemas.microsoft.com/office/drawing/2014/main" val="248819163"/>
                    </a:ext>
                  </a:extLst>
                </a:gridCol>
                <a:gridCol w="5001491">
                  <a:extLst>
                    <a:ext uri="{9D8B030D-6E8A-4147-A177-3AD203B41FA5}">
                      <a16:colId xmlns:a16="http://schemas.microsoft.com/office/drawing/2014/main" val="2418612099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+mj-lt"/>
                        </a:rPr>
                        <a:t>Natural Language Processing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+mj-lt"/>
                        </a:rPr>
                        <a:t>Computer Vision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692291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Automation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Data Analytics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87988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10" y="847147"/>
            <a:ext cx="4507345" cy="21027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3" y="3960538"/>
            <a:ext cx="4073368" cy="2714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545" y="3960538"/>
            <a:ext cx="4094019" cy="27293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3" y="603818"/>
            <a:ext cx="4234297" cy="261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0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938" y="1393371"/>
            <a:ext cx="8490856" cy="4627395"/>
          </a:xfrm>
        </p:spPr>
        <p:txBody>
          <a:bodyPr/>
          <a:lstStyle/>
          <a:p>
            <a:pPr algn="l"/>
            <a:r>
              <a:rPr lang="en-US" sz="5000" dirty="0" smtClean="0"/>
              <a:t>2.3. Tools to actualize </a:t>
            </a:r>
            <a:r>
              <a:rPr lang="en-US" sz="5000" dirty="0" err="1" smtClean="0"/>
              <a:t>ai</a:t>
            </a:r>
            <a:endParaRPr lang="en-US" sz="5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36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0998897"/>
              </p:ext>
            </p:extLst>
          </p:nvPr>
        </p:nvGraphicFramePr>
        <p:xfrm>
          <a:off x="432024" y="297338"/>
          <a:ext cx="11293896" cy="590026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580849">
                  <a:extLst>
                    <a:ext uri="{9D8B030D-6E8A-4147-A177-3AD203B41FA5}">
                      <a16:colId xmlns:a16="http://schemas.microsoft.com/office/drawing/2014/main" val="3235213638"/>
                    </a:ext>
                  </a:extLst>
                </a:gridCol>
                <a:gridCol w="5713047">
                  <a:extLst>
                    <a:ext uri="{9D8B030D-6E8A-4147-A177-3AD203B41FA5}">
                      <a16:colId xmlns:a16="http://schemas.microsoft.com/office/drawing/2014/main" val="1594430095"/>
                    </a:ext>
                  </a:extLst>
                </a:gridCol>
              </a:tblGrid>
              <a:tr h="7971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4200"/>
                        </a:spcAft>
                      </a:pPr>
                      <a:r>
                        <a:rPr lang="en-US" sz="2000" dirty="0" smtClean="0">
                          <a:latin typeface="+mj-lt"/>
                        </a:rPr>
                        <a:t>NON-LEARNING</a:t>
                      </a:r>
                      <a:r>
                        <a:rPr lang="en-US" sz="2000" baseline="0" dirty="0" smtClean="0">
                          <a:latin typeface="+mj-lt"/>
                        </a:rPr>
                        <a:t> METHODS</a:t>
                      </a:r>
                      <a:endParaRPr lang="en-US" sz="2000" dirty="0" smtClean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 smtClean="0">
                          <a:latin typeface="+mj-lt"/>
                        </a:rPr>
                        <a:t>LEARNING METHODS</a:t>
                      </a:r>
                      <a:endParaRPr lang="en-US" sz="2000" b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82833"/>
                  </a:ext>
                </a:extLst>
              </a:tr>
              <a:tr h="676490"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latin typeface="+mj-lt"/>
                        </a:rPr>
                        <a:t>“Hard-coded”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latin typeface="+mj-lt"/>
                        </a:rPr>
                        <a:t>Learn from experiences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6330855"/>
                  </a:ext>
                </a:extLst>
              </a:tr>
              <a:tr h="667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 smtClean="0">
                          <a:latin typeface="+mj-lt"/>
                        </a:rPr>
                        <a:t>Decision trees,</a:t>
                      </a:r>
                      <a:r>
                        <a:rPr lang="en-US" sz="2000" b="1" kern="1200" baseline="0" dirty="0" smtClean="0">
                          <a:latin typeface="+mj-lt"/>
                        </a:rPr>
                        <a:t> s</a:t>
                      </a:r>
                      <a:r>
                        <a:rPr lang="en-US" sz="2000" b="1" kern="1200" dirty="0" smtClean="0">
                          <a:latin typeface="+mj-lt"/>
                        </a:rPr>
                        <a:t>earching algorithms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 smtClean="0">
                          <a:latin typeface="+mj-lt"/>
                        </a:rPr>
                        <a:t>Machine learning</a:t>
                      </a:r>
                      <a:endParaRPr lang="en-US" sz="2000" b="1" kern="1200" dirty="0" smtClean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5868951"/>
                  </a:ext>
                </a:extLst>
              </a:tr>
              <a:tr h="37592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 smtClean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kern="1200" dirty="0" smtClean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088217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4267" y="2566238"/>
            <a:ext cx="2545333" cy="33819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42" y="3078856"/>
            <a:ext cx="2353368" cy="23567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4" y="3076448"/>
            <a:ext cx="5291328" cy="235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8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1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0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0800" y="2747725"/>
            <a:ext cx="4498999" cy="72755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b="1" i="0" dirty="0" err="1" smtClean="0">
                <a:latin typeface="Corbel" panose="020B0503020204020204" pitchFamily="34" charset="0"/>
              </a:rPr>
              <a:t>Nguyễn</a:t>
            </a:r>
            <a:r>
              <a:rPr lang="en-US" b="1" i="0" dirty="0" smtClean="0">
                <a:latin typeface="Corbel" panose="020B0503020204020204" pitchFamily="34" charset="0"/>
              </a:rPr>
              <a:t> </a:t>
            </a:r>
            <a:r>
              <a:rPr lang="en-US" b="1" i="0" dirty="0" err="1" smtClean="0">
                <a:latin typeface="Corbel" panose="020B0503020204020204" pitchFamily="34" charset="0"/>
              </a:rPr>
              <a:t>Phú</a:t>
            </a:r>
            <a:r>
              <a:rPr lang="en-US" b="1" i="0" dirty="0" smtClean="0">
                <a:latin typeface="Corbel" panose="020B0503020204020204" pitchFamily="34" charset="0"/>
              </a:rPr>
              <a:t> </a:t>
            </a:r>
            <a:r>
              <a:rPr lang="en-US" b="1" i="0" dirty="0" err="1" smtClean="0">
                <a:latin typeface="Corbel" panose="020B0503020204020204" pitchFamily="34" charset="0"/>
              </a:rPr>
              <a:t>Hưng</a:t>
            </a:r>
            <a:endParaRPr lang="en-US" b="1" i="0" dirty="0" smtClean="0">
              <a:latin typeface="Corbel" panose="020B0503020204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dirty="0" smtClean="0">
                <a:latin typeface="Corbel" panose="020B0503020204020204" pitchFamily="34" charset="0"/>
              </a:rPr>
              <a:t>Software Engineering Student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86743" y="3746500"/>
            <a:ext cx="6843057" cy="24455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latin typeface="Corbel" panose="020B0503020204020204" pitchFamily="34" charset="0"/>
              </a:rPr>
              <a:t>Experiences:</a:t>
            </a:r>
          </a:p>
          <a:p>
            <a:r>
              <a:rPr lang="en-US" dirty="0" smtClean="0">
                <a:latin typeface="Corbel" panose="020B0503020204020204" pitchFamily="34" charset="0"/>
              </a:rPr>
              <a:t>Machine Learning Course –</a:t>
            </a:r>
            <a:endParaRPr lang="en-US" b="1" dirty="0" smtClean="0">
              <a:latin typeface="Corbel" panose="020B0503020204020204" pitchFamily="34" charset="0"/>
            </a:endParaRPr>
          </a:p>
          <a:p>
            <a:r>
              <a:rPr lang="en-US" dirty="0" smtClean="0">
                <a:latin typeface="Corbel" panose="020B0503020204020204" pitchFamily="34" charset="0"/>
              </a:rPr>
              <a:t>Foundation Machine Learning / Deep Learning Course –</a:t>
            </a:r>
            <a:endParaRPr lang="en-US" b="1" dirty="0" smtClean="0">
              <a:latin typeface="Corbel" panose="020B0503020204020204" pitchFamily="34" charset="0"/>
            </a:endParaRPr>
          </a:p>
          <a:p>
            <a:r>
              <a:rPr lang="en-US" dirty="0" smtClean="0">
                <a:latin typeface="Corbel" panose="020B0503020204020204" pitchFamily="34" charset="0"/>
              </a:rPr>
              <a:t>Data Science Intern –</a:t>
            </a:r>
          </a:p>
          <a:p>
            <a:r>
              <a:rPr lang="en-US" dirty="0" smtClean="0">
                <a:latin typeface="Corbel" panose="020B0503020204020204" pitchFamily="34" charset="0"/>
              </a:rPr>
              <a:t>Intensive Amount of Searching –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12" y="4424668"/>
            <a:ext cx="1285987" cy="1790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996" y="4280723"/>
            <a:ext cx="618188" cy="6885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405" y="5183415"/>
            <a:ext cx="1371614" cy="1970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357" y="5508609"/>
            <a:ext cx="1038713" cy="35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6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20</a:t>
            </a:fld>
            <a:endParaRPr lang="en-US" noProof="0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1593989"/>
              </p:ext>
            </p:extLst>
          </p:nvPr>
        </p:nvGraphicFramePr>
        <p:xfrm>
          <a:off x="432024" y="749919"/>
          <a:ext cx="11293896" cy="461640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580849">
                  <a:extLst>
                    <a:ext uri="{9D8B030D-6E8A-4147-A177-3AD203B41FA5}">
                      <a16:colId xmlns:a16="http://schemas.microsoft.com/office/drawing/2014/main" val="3235213638"/>
                    </a:ext>
                  </a:extLst>
                </a:gridCol>
                <a:gridCol w="5713047">
                  <a:extLst>
                    <a:ext uri="{9D8B030D-6E8A-4147-A177-3AD203B41FA5}">
                      <a16:colId xmlns:a16="http://schemas.microsoft.com/office/drawing/2014/main" val="1594430095"/>
                    </a:ext>
                  </a:extLst>
                </a:gridCol>
              </a:tblGrid>
              <a:tr h="8076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4200"/>
                        </a:spcAft>
                      </a:pPr>
                      <a:r>
                        <a:rPr lang="en-US" sz="2000" dirty="0" smtClean="0">
                          <a:latin typeface="+mj-lt"/>
                        </a:rPr>
                        <a:t>NON-LEARNING</a:t>
                      </a:r>
                      <a:r>
                        <a:rPr lang="en-US" sz="2000" baseline="0" dirty="0" smtClean="0">
                          <a:latin typeface="+mj-lt"/>
                        </a:rPr>
                        <a:t> ALGORITHM</a:t>
                      </a:r>
                      <a:endParaRPr lang="en-US" sz="2000" dirty="0" smtClean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 smtClean="0">
                          <a:latin typeface="+mj-lt"/>
                        </a:rPr>
                        <a:t>MACHINE LEARNING</a:t>
                      </a:r>
                      <a:endParaRPr lang="en-US" sz="2000" b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82833"/>
                  </a:ext>
                </a:extLst>
              </a:tr>
              <a:tr h="38087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 smtClean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kern="1200" dirty="0" smtClean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08821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317" y="1875457"/>
            <a:ext cx="5445394" cy="314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99" y="2905234"/>
            <a:ext cx="5347744" cy="109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5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067C8F-5267-7147-B398-AD99FAB410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9273" y="63692"/>
            <a:ext cx="9911201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643" y="3823063"/>
            <a:ext cx="8343205" cy="2197703"/>
          </a:xfrm>
        </p:spPr>
        <p:txBody>
          <a:bodyPr/>
          <a:lstStyle/>
          <a:p>
            <a:pPr algn="l"/>
            <a:r>
              <a:rPr lang="en-US" dirty="0" smtClean="0"/>
              <a:t>3. Making a real </a:t>
            </a:r>
            <a:r>
              <a:rPr lang="en-US" dirty="0" err="1" smtClean="0"/>
              <a:t>ai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90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22</a:t>
            </a:fld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7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9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24</a:t>
            </a:fld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9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25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7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26</a:t>
            </a:fld>
            <a:endParaRPr lang="en-US" noProof="0" dirty="0"/>
          </a:p>
        </p:txBody>
      </p:sp>
      <p:pic>
        <p:nvPicPr>
          <p:cNvPr id="2" name="New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5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27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5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28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5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29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0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6983" y="1343907"/>
            <a:ext cx="6663209" cy="3071076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3000" dirty="0" smtClean="0">
                <a:latin typeface="Corbel" panose="020B0503020204020204" pitchFamily="34" charset="0"/>
              </a:rPr>
              <a:t>To give an idea about:</a:t>
            </a:r>
            <a:endParaRPr lang="en-US" sz="3000" dirty="0">
              <a:latin typeface="Corbel" panose="020B05030202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200" dirty="0" smtClean="0">
                <a:latin typeface="Corbel" panose="020B0503020204020204" pitchFamily="34" charset="0"/>
              </a:rPr>
              <a:t>What </a:t>
            </a:r>
            <a:r>
              <a:rPr lang="en-US" sz="2200" b="1" dirty="0" smtClean="0">
                <a:latin typeface="Corbel" panose="020B0503020204020204" pitchFamily="34" charset="0"/>
              </a:rPr>
              <a:t>Artificial </a:t>
            </a:r>
            <a:r>
              <a:rPr lang="en-US" sz="2200" b="1" dirty="0">
                <a:latin typeface="Corbel" panose="020B0503020204020204" pitchFamily="34" charset="0"/>
              </a:rPr>
              <a:t>Intelligence </a:t>
            </a:r>
            <a:r>
              <a:rPr lang="en-US" sz="2200" dirty="0" smtClean="0">
                <a:latin typeface="Corbel" panose="020B0503020204020204" pitchFamily="34" charset="0"/>
              </a:rPr>
              <a:t>actually is</a:t>
            </a:r>
          </a:p>
          <a:p>
            <a:pPr>
              <a:lnSpc>
                <a:spcPct val="100000"/>
              </a:lnSpc>
            </a:pPr>
            <a:r>
              <a:rPr lang="en-US" sz="2200" dirty="0" smtClean="0">
                <a:latin typeface="Corbel" panose="020B0503020204020204" pitchFamily="34" charset="0"/>
              </a:rPr>
              <a:t>What</a:t>
            </a:r>
            <a:r>
              <a:rPr lang="en-US" sz="2200" b="1" dirty="0" smtClean="0">
                <a:latin typeface="Corbel" panose="020B0503020204020204" pitchFamily="34" charset="0"/>
              </a:rPr>
              <a:t> lies</a:t>
            </a:r>
            <a:r>
              <a:rPr lang="en-US" sz="2200" dirty="0" smtClean="0">
                <a:latin typeface="Corbel" panose="020B0503020204020204" pitchFamily="34" charset="0"/>
              </a:rPr>
              <a:t> in the </a:t>
            </a:r>
            <a:r>
              <a:rPr lang="en-US" sz="2200" b="1" dirty="0" smtClean="0">
                <a:latin typeface="Corbel" panose="020B0503020204020204" pitchFamily="34" charset="0"/>
              </a:rPr>
              <a:t>field</a:t>
            </a:r>
            <a:r>
              <a:rPr lang="en-US" sz="2200" dirty="0" smtClean="0">
                <a:latin typeface="Corbel" panose="020B0503020204020204" pitchFamily="34" charset="0"/>
              </a:rPr>
              <a:t> for AI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latin typeface="Corbel" panose="020B0503020204020204" pitchFamily="34" charset="0"/>
              </a:rPr>
              <a:t>W</a:t>
            </a:r>
            <a:r>
              <a:rPr lang="en-US" sz="2200" dirty="0" smtClean="0">
                <a:latin typeface="Corbel" panose="020B0503020204020204" pitchFamily="34" charset="0"/>
              </a:rPr>
              <a:t>hat </a:t>
            </a:r>
            <a:r>
              <a:rPr lang="en-US" sz="2200" dirty="0">
                <a:latin typeface="Corbel" panose="020B0503020204020204" pitchFamily="34" charset="0"/>
              </a:rPr>
              <a:t>a process of </a:t>
            </a:r>
            <a:r>
              <a:rPr lang="en-US" sz="2200" b="1" dirty="0" smtClean="0">
                <a:latin typeface="Corbel" panose="020B0503020204020204" pitchFamily="34" charset="0"/>
              </a:rPr>
              <a:t>building </a:t>
            </a:r>
            <a:r>
              <a:rPr lang="en-US" sz="2200" dirty="0" smtClean="0">
                <a:latin typeface="Corbel" panose="020B0503020204020204" pitchFamily="34" charset="0"/>
              </a:rPr>
              <a:t>an</a:t>
            </a:r>
            <a:r>
              <a:rPr lang="en-US" sz="2200" b="1" dirty="0" smtClean="0">
                <a:latin typeface="Corbel" panose="020B0503020204020204" pitchFamily="34" charset="0"/>
              </a:rPr>
              <a:t> </a:t>
            </a:r>
            <a:r>
              <a:rPr lang="en-US" sz="2200" b="1" dirty="0">
                <a:latin typeface="Corbel" panose="020B0503020204020204" pitchFamily="34" charset="0"/>
              </a:rPr>
              <a:t>AI model </a:t>
            </a:r>
            <a:r>
              <a:rPr lang="en-US" sz="2200" dirty="0">
                <a:latin typeface="Corbel" panose="020B0503020204020204" pitchFamily="34" charset="0"/>
              </a:rPr>
              <a:t>looks </a:t>
            </a:r>
            <a:r>
              <a:rPr lang="en-US" sz="2200" dirty="0" smtClean="0">
                <a:latin typeface="Corbel" panose="020B0503020204020204" pitchFamily="34" charset="0"/>
              </a:rPr>
              <a:t>like</a:t>
            </a:r>
          </a:p>
          <a:p>
            <a:pPr>
              <a:lnSpc>
                <a:spcPct val="100000"/>
              </a:lnSpc>
            </a:pPr>
            <a:r>
              <a:rPr lang="en-US" sz="2200" dirty="0" smtClean="0">
                <a:latin typeface="Corbel" panose="020B0503020204020204" pitchFamily="34" charset="0"/>
              </a:rPr>
              <a:t>What you</a:t>
            </a:r>
            <a:r>
              <a:rPr lang="en-US" sz="2200" b="1" dirty="0" smtClean="0">
                <a:latin typeface="Corbel" panose="020B0503020204020204" pitchFamily="34" charset="0"/>
              </a:rPr>
              <a:t> need </a:t>
            </a:r>
            <a:r>
              <a:rPr lang="en-US" sz="2200" dirty="0" smtClean="0">
                <a:latin typeface="Corbel" panose="020B0503020204020204" pitchFamily="34" charset="0"/>
              </a:rPr>
              <a:t>to be an </a:t>
            </a:r>
            <a:r>
              <a:rPr lang="en-US" sz="2200" b="1" dirty="0" smtClean="0">
                <a:latin typeface="Corbel" panose="020B0503020204020204" pitchFamily="34" charset="0"/>
              </a:rPr>
              <a:t>AI developer</a:t>
            </a:r>
            <a:endParaRPr lang="en-US" sz="2200" b="1" dirty="0">
              <a:latin typeface="Corbel" panose="020B0503020204020204" pitchFamily="34" charset="0"/>
            </a:endParaRPr>
          </a:p>
        </p:txBody>
      </p:sp>
      <p:pic>
        <p:nvPicPr>
          <p:cNvPr id="19" name="Picture Placeholder 18" descr="decorative element">
            <a:extLst>
              <a:ext uri="{FF2B5EF4-FFF2-40B4-BE49-F238E27FC236}">
                <a16:creationId xmlns:a16="http://schemas.microsoft.com/office/drawing/2014/main" id="{78E3D4B9-3B79-3A44-BAC1-8FEE23274B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60193" y="1344803"/>
            <a:ext cx="3737526" cy="307017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74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30</a:t>
            </a:fld>
            <a:endParaRPr lang="en-US" noProof="0" dirty="0"/>
          </a:p>
        </p:txBody>
      </p:sp>
      <p:pic>
        <p:nvPicPr>
          <p:cNvPr id="2" name="31backpro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3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15418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125"/>
            <a:ext cx="12097855" cy="575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763" y="216000"/>
            <a:ext cx="9198000" cy="432000"/>
          </a:xfrm>
        </p:spPr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98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067C8F-5267-7147-B398-AD99FAB410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9272" y="63691"/>
            <a:ext cx="9911201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849" y="4081681"/>
            <a:ext cx="10464139" cy="2197703"/>
          </a:xfrm>
        </p:spPr>
        <p:txBody>
          <a:bodyPr/>
          <a:lstStyle/>
          <a:p>
            <a:pPr algn="l"/>
            <a:r>
              <a:rPr lang="en-US" dirty="0"/>
              <a:t>4</a:t>
            </a:r>
            <a:r>
              <a:rPr lang="en-US" dirty="0" smtClean="0"/>
              <a:t>. What you need</a:t>
            </a:r>
            <a:br>
              <a:rPr lang="en-US" dirty="0" smtClean="0"/>
            </a:br>
            <a:r>
              <a:rPr lang="en-US" dirty="0" smtClean="0"/>
              <a:t>    to be an </a:t>
            </a:r>
            <a:r>
              <a:rPr lang="en-US" dirty="0" err="1" smtClean="0"/>
              <a:t>ai</a:t>
            </a:r>
            <a:r>
              <a:rPr lang="en-US" dirty="0" smtClean="0"/>
              <a:t> developer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1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33</a:t>
            </a:fld>
            <a:endParaRPr lang="en-US" noProof="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43993"/>
              </p:ext>
            </p:extLst>
          </p:nvPr>
        </p:nvGraphicFramePr>
        <p:xfrm>
          <a:off x="0" y="777240"/>
          <a:ext cx="10002982" cy="6080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01491">
                  <a:extLst>
                    <a:ext uri="{9D8B030D-6E8A-4147-A177-3AD203B41FA5}">
                      <a16:colId xmlns:a16="http://schemas.microsoft.com/office/drawing/2014/main" val="248819163"/>
                    </a:ext>
                  </a:extLst>
                </a:gridCol>
                <a:gridCol w="5001491">
                  <a:extLst>
                    <a:ext uri="{9D8B030D-6E8A-4147-A177-3AD203B41FA5}">
                      <a16:colId xmlns:a16="http://schemas.microsoft.com/office/drawing/2014/main" val="2418612099"/>
                    </a:ext>
                  </a:extLst>
                </a:gridCol>
              </a:tblGrid>
              <a:tr h="304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+mj-lt"/>
                        </a:rPr>
                        <a:t>English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Domain</a:t>
                      </a:r>
                      <a:r>
                        <a:rPr lang="en-US" sz="2400" b="1" baseline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Knowledge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692291"/>
                  </a:ext>
                </a:extLst>
              </a:tr>
              <a:tr h="304038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Math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879882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7" y="1259528"/>
            <a:ext cx="4158613" cy="2354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80" y="4428026"/>
            <a:ext cx="4397683" cy="211088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33880" y="172920"/>
            <a:ext cx="9198000" cy="432000"/>
          </a:xfrm>
        </p:spPr>
        <p:txBody>
          <a:bodyPr/>
          <a:lstStyle/>
          <a:p>
            <a:r>
              <a:rPr lang="en-US" dirty="0" smtClean="0"/>
              <a:t>Non-programming skills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994" y="1511502"/>
            <a:ext cx="4387966" cy="489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34</a:t>
            </a:fld>
            <a:endParaRPr lang="en-US" noProof="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563294"/>
              </p:ext>
            </p:extLst>
          </p:nvPr>
        </p:nvGraphicFramePr>
        <p:xfrm>
          <a:off x="0" y="731520"/>
          <a:ext cx="10002982" cy="61119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01491">
                  <a:extLst>
                    <a:ext uri="{9D8B030D-6E8A-4147-A177-3AD203B41FA5}">
                      <a16:colId xmlns:a16="http://schemas.microsoft.com/office/drawing/2014/main" val="248819163"/>
                    </a:ext>
                  </a:extLst>
                </a:gridCol>
                <a:gridCol w="5001491">
                  <a:extLst>
                    <a:ext uri="{9D8B030D-6E8A-4147-A177-3AD203B41FA5}">
                      <a16:colId xmlns:a16="http://schemas.microsoft.com/office/drawing/2014/main" val="2418612099"/>
                    </a:ext>
                  </a:extLst>
                </a:gridCol>
              </a:tblGrid>
              <a:tr h="31089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+mj-lt"/>
                        </a:rPr>
                        <a:t>Computer Science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Data Modeling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692291"/>
                  </a:ext>
                </a:extLst>
              </a:tr>
              <a:tr h="300297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Applying Algorithms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Software Engineering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879882"/>
                  </a:ext>
                </a:extLst>
              </a:tr>
            </a:tbl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33880" y="172920"/>
            <a:ext cx="9198000" cy="432000"/>
          </a:xfrm>
        </p:spPr>
        <p:txBody>
          <a:bodyPr/>
          <a:lstStyle/>
          <a:p>
            <a:r>
              <a:rPr lang="en-US" dirty="0" smtClean="0"/>
              <a:t>programming skills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40" y="1410970"/>
            <a:ext cx="3578860" cy="21247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36" y="1284792"/>
            <a:ext cx="3348079" cy="22508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80" y="4541066"/>
            <a:ext cx="4480960" cy="1997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613" y="4415539"/>
            <a:ext cx="4082397" cy="225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71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067C8F-5267-7147-B398-AD99FAB410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9273" y="63692"/>
            <a:ext cx="9911201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643" y="3823063"/>
            <a:ext cx="8343205" cy="2197703"/>
          </a:xfrm>
        </p:spPr>
        <p:txBody>
          <a:bodyPr/>
          <a:lstStyle/>
          <a:p>
            <a:pPr algn="l"/>
            <a:r>
              <a:rPr lang="en-US" dirty="0" smtClean="0"/>
              <a:t>5</a:t>
            </a:r>
            <a:r>
              <a:rPr lang="en-US" dirty="0"/>
              <a:t>. Q &amp; 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8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36</a:t>
            </a:fld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266657"/>
            <a:ext cx="9617456" cy="62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5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1: Can AI be eaten?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b="1" dirty="0" smtClean="0">
              <a:latin typeface="+mj-lt"/>
            </a:endParaRPr>
          </a:p>
          <a:p>
            <a:pPr marL="0" indent="0">
              <a:buNone/>
            </a:pPr>
            <a:r>
              <a:rPr lang="en-US" sz="2800" b="1" dirty="0" smtClean="0">
                <a:latin typeface="+mj-lt"/>
              </a:rPr>
              <a:t>No</a:t>
            </a:r>
          </a:p>
          <a:p>
            <a:pPr marL="0" indent="0">
              <a:buNone/>
            </a:pPr>
            <a:r>
              <a:rPr lang="en-US" sz="2800" b="1" dirty="0" smtClean="0">
                <a:latin typeface="+mj-lt"/>
              </a:rPr>
              <a:t>Just don’t do that</a:t>
            </a:r>
          </a:p>
          <a:p>
            <a:pPr marL="0" indent="0">
              <a:buNone/>
            </a:pPr>
            <a:endParaRPr lang="en-US" sz="2800" dirty="0" smtClean="0">
              <a:latin typeface="+mj-lt"/>
            </a:endParaRPr>
          </a:p>
          <a:p>
            <a:pPr marL="0" indent="0">
              <a:buNone/>
            </a:pPr>
            <a:r>
              <a:rPr lang="en-US" sz="2800" b="1" dirty="0" smtClean="0">
                <a:latin typeface="+mj-lt"/>
              </a:rPr>
              <a:t>However, AI can:</a:t>
            </a:r>
          </a:p>
          <a:p>
            <a:pPr lvl="1"/>
            <a:r>
              <a:rPr lang="en-US" sz="2600" dirty="0">
                <a:latin typeface="+mj-lt"/>
              </a:rPr>
              <a:t>Help you to choose what &amp; where to </a:t>
            </a:r>
            <a:r>
              <a:rPr lang="en-US" sz="2600" dirty="0" smtClean="0">
                <a:latin typeface="+mj-lt"/>
              </a:rPr>
              <a:t>eat</a:t>
            </a:r>
          </a:p>
          <a:p>
            <a:pPr lvl="1"/>
            <a:r>
              <a:rPr lang="en-US" sz="2600" dirty="0" smtClean="0">
                <a:latin typeface="+mj-lt"/>
              </a:rPr>
              <a:t>Guide you through cooking orders and recipes</a:t>
            </a:r>
          </a:p>
          <a:p>
            <a:pPr lvl="1"/>
            <a:r>
              <a:rPr lang="en-US" sz="2600" dirty="0" smtClean="0">
                <a:latin typeface="+mj-lt"/>
              </a:rPr>
              <a:t>Monitor you eating habit</a:t>
            </a:r>
          </a:p>
          <a:p>
            <a:pPr lvl="1"/>
            <a:r>
              <a:rPr lang="en-US" sz="2600" dirty="0" smtClean="0">
                <a:latin typeface="+mj-lt"/>
              </a:rPr>
              <a:t>Guide food transporting and delivery</a:t>
            </a:r>
          </a:p>
        </p:txBody>
      </p:sp>
    </p:spTree>
    <p:extLst>
      <p:ext uri="{BB962C8B-B14F-4D97-AF65-F5344CB8AC3E}">
        <p14:creationId xmlns:p14="http://schemas.microsoft.com/office/powerpoint/2010/main" val="360650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2: </a:t>
            </a:r>
            <a:r>
              <a:rPr lang="en-US" dirty="0"/>
              <a:t>What are careers in </a:t>
            </a:r>
            <a:r>
              <a:rPr lang="en-US" dirty="0" err="1"/>
              <a:t>ai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38</a:t>
            </a:fld>
            <a:endParaRPr lang="en-US" noProof="0" dirty="0"/>
          </a:p>
        </p:txBody>
      </p:sp>
      <p:graphicFrame>
        <p:nvGraphicFramePr>
          <p:cNvPr id="6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8453268"/>
              </p:ext>
            </p:extLst>
          </p:nvPr>
        </p:nvGraphicFramePr>
        <p:xfrm>
          <a:off x="432000" y="1310134"/>
          <a:ext cx="11445040" cy="418642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55537">
                  <a:extLst>
                    <a:ext uri="{9D8B030D-6E8A-4147-A177-3AD203B41FA5}">
                      <a16:colId xmlns:a16="http://schemas.microsoft.com/office/drawing/2014/main" val="3235213638"/>
                    </a:ext>
                  </a:extLst>
                </a:gridCol>
                <a:gridCol w="5789503">
                  <a:extLst>
                    <a:ext uri="{9D8B030D-6E8A-4147-A177-3AD203B41FA5}">
                      <a16:colId xmlns:a16="http://schemas.microsoft.com/office/drawing/2014/main" val="1594430095"/>
                    </a:ext>
                  </a:extLst>
                </a:gridCol>
              </a:tblGrid>
              <a:tr h="13008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4200"/>
                        </a:spcAft>
                      </a:pPr>
                      <a:r>
                        <a:rPr lang="en-US" sz="2400" dirty="0" smtClean="0">
                          <a:latin typeface="+mj-lt"/>
                        </a:rPr>
                        <a:t>ENGINEER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 smtClean="0">
                          <a:latin typeface="+mj-lt"/>
                        </a:rPr>
                        <a:t>SCIENTIST</a:t>
                      </a:r>
                      <a:endParaRPr lang="en-US" sz="2400" b="0" dirty="0" smtClean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82833"/>
                  </a:ext>
                </a:extLst>
              </a:tr>
              <a:tr h="28855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Data Engineer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Build </a:t>
                      </a:r>
                      <a:r>
                        <a:rPr lang="en-US" sz="2200" kern="1200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&amp; maintain data environment</a:t>
                      </a:r>
                      <a:endParaRPr lang="en-US" sz="2200" kern="1200" dirty="0" smtClean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Machine Learning Engineer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Apply</a:t>
                      </a:r>
                      <a:r>
                        <a:rPr lang="en-US" sz="2400" kern="1200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200" kern="1200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algorithms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Build</a:t>
                      </a:r>
                      <a:r>
                        <a:rPr lang="en-US" sz="2200" kern="1200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&amp; maintain ML systems</a:t>
                      </a:r>
                      <a:endParaRPr lang="en-US" sz="2200" kern="1200" dirty="0" smtClean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latin typeface="+mj-lt"/>
                        </a:rPr>
                        <a:t>Data Scientist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kern="1200" dirty="0" smtClean="0">
                          <a:latin typeface="+mj-lt"/>
                        </a:rPr>
                        <a:t>Analyze,</a:t>
                      </a:r>
                      <a:r>
                        <a:rPr lang="en-US" sz="2200" kern="1200" baseline="0" dirty="0" smtClean="0">
                          <a:latin typeface="+mj-lt"/>
                        </a:rPr>
                        <a:t> interpret data</a:t>
                      </a:r>
                      <a:endParaRPr lang="en-US" sz="2200" kern="1200" dirty="0" smtClean="0">
                        <a:latin typeface="+mj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latin typeface="+mj-lt"/>
                        </a:rPr>
                        <a:t>Research</a:t>
                      </a:r>
                      <a:r>
                        <a:rPr lang="en-US" sz="2400" kern="1200" baseline="0" dirty="0" smtClean="0">
                          <a:latin typeface="+mj-lt"/>
                        </a:rPr>
                        <a:t> Scientist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kern="1200" baseline="0" dirty="0" smtClean="0">
                          <a:latin typeface="+mj-lt"/>
                        </a:rPr>
                        <a:t>Find &amp; try solutions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088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27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316670" y="3404376"/>
            <a:ext cx="3329850" cy="382887"/>
          </a:xfrm>
        </p:spPr>
        <p:txBody>
          <a:bodyPr/>
          <a:lstStyle/>
          <a:p>
            <a:r>
              <a:rPr lang="en-US" dirty="0" smtClean="0">
                <a:latin typeface="Corbel" panose="020B0503020204020204" pitchFamily="34" charset="0"/>
              </a:rPr>
              <a:t>Hung Nguyen</a:t>
            </a:r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57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20" y="0"/>
            <a:ext cx="5179589" cy="684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0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>
          <a:xfrm>
            <a:off x="432000" y="1283855"/>
            <a:ext cx="9198000" cy="394211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sz="2800" b="1" dirty="0" smtClean="0">
                <a:latin typeface="Corbel" panose="020B0503020204020204" pitchFamily="34" charset="0"/>
              </a:rPr>
              <a:t>What is AI ?</a:t>
            </a:r>
            <a:endParaRPr lang="en-US" sz="2800" b="1" dirty="0">
              <a:latin typeface="Corbel" panose="020B05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2800" b="1" dirty="0" smtClean="0">
                <a:latin typeface="Corbel" panose="020B0503020204020204" pitchFamily="34" charset="0"/>
              </a:rPr>
              <a:t>What Lies in the Field of AI ?</a:t>
            </a:r>
          </a:p>
          <a:p>
            <a:pPr marL="266700" lvl="1" indent="0">
              <a:buNone/>
            </a:pPr>
            <a:r>
              <a:rPr lang="en-US" sz="2800" dirty="0" smtClean="0">
                <a:latin typeface="Corbel" panose="020B0503020204020204" pitchFamily="34" charset="0"/>
              </a:rPr>
              <a:t>2.1. Types of AI</a:t>
            </a:r>
          </a:p>
          <a:p>
            <a:pPr marL="266700" lvl="1" indent="0">
              <a:buNone/>
            </a:pPr>
            <a:r>
              <a:rPr lang="en-US" sz="2800" dirty="0" smtClean="0">
                <a:latin typeface="Corbel" panose="020B0503020204020204" pitchFamily="34" charset="0"/>
              </a:rPr>
              <a:t>2.2. Fields that Apply AI</a:t>
            </a:r>
          </a:p>
          <a:p>
            <a:pPr marL="266700" lvl="1" indent="0">
              <a:buNone/>
            </a:pPr>
            <a:r>
              <a:rPr lang="en-US" sz="2800" dirty="0" smtClean="0">
                <a:latin typeface="Corbel" panose="020B0503020204020204" pitchFamily="34" charset="0"/>
              </a:rPr>
              <a:t>2.3. Tools to Actualize AI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2800" b="1" dirty="0" smtClean="0">
                <a:latin typeface="Corbel" panose="020B0503020204020204" pitchFamily="34" charset="0"/>
              </a:rPr>
              <a:t>Making a Real AI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2800" b="1" dirty="0" smtClean="0">
                <a:latin typeface="Corbel" panose="020B0503020204020204" pitchFamily="34" charset="0"/>
              </a:rPr>
              <a:t>What You Need to be an AI Developer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2800" b="1" dirty="0" smtClean="0">
                <a:latin typeface="Corbel" panose="020B0503020204020204" pitchFamily="34" charset="0"/>
              </a:rPr>
              <a:t>Q &amp; A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042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067C8F-5267-7147-B398-AD99FAB410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9273" y="54982"/>
            <a:ext cx="9911201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346296"/>
            <a:ext cx="5245592" cy="1674470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What is </a:t>
            </a:r>
            <a:r>
              <a:rPr lang="en-US" dirty="0" err="1" smtClean="0"/>
              <a:t>ai</a:t>
            </a:r>
            <a:r>
              <a:rPr lang="en-US" dirty="0" smtClean="0"/>
              <a:t> ¿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25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887" y="2280823"/>
            <a:ext cx="5184913" cy="432000"/>
          </a:xfrm>
        </p:spPr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2183" y="2908662"/>
            <a:ext cx="9037617" cy="2042029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Corbel" panose="020B0503020204020204" pitchFamily="34" charset="0"/>
              </a:rPr>
              <a:t>Minsky and </a:t>
            </a:r>
            <a:r>
              <a:rPr lang="en-US" sz="2600" b="1" dirty="0" smtClean="0">
                <a:latin typeface="Corbel" panose="020B0503020204020204" pitchFamily="34" charset="0"/>
              </a:rPr>
              <a:t>McCarthy:</a:t>
            </a:r>
          </a:p>
          <a:p>
            <a:pPr marL="0" indent="0">
              <a:buNone/>
            </a:pPr>
            <a:r>
              <a:rPr lang="en-US" sz="2400" dirty="0">
                <a:latin typeface="Corbel" panose="020B0503020204020204" pitchFamily="34" charset="0"/>
              </a:rPr>
              <a:t> </a:t>
            </a:r>
            <a:r>
              <a:rPr lang="en-US" sz="2400" dirty="0" smtClean="0">
                <a:latin typeface="Corbel" panose="020B0503020204020204" pitchFamily="34" charset="0"/>
              </a:rPr>
              <a:t>     "any </a:t>
            </a:r>
            <a:r>
              <a:rPr lang="en-US" sz="2400" b="1" dirty="0">
                <a:latin typeface="Corbel" panose="020B0503020204020204" pitchFamily="34" charset="0"/>
              </a:rPr>
              <a:t>task</a:t>
            </a:r>
            <a:r>
              <a:rPr lang="en-US" sz="2400" dirty="0">
                <a:latin typeface="Corbel" panose="020B0503020204020204" pitchFamily="34" charset="0"/>
              </a:rPr>
              <a:t> performed by a </a:t>
            </a:r>
            <a:r>
              <a:rPr lang="en-US" sz="2400" b="1" dirty="0">
                <a:latin typeface="Corbel" panose="020B0503020204020204" pitchFamily="34" charset="0"/>
              </a:rPr>
              <a:t>program</a:t>
            </a:r>
            <a:r>
              <a:rPr lang="en-US" sz="2400" dirty="0">
                <a:latin typeface="Corbel" panose="020B0503020204020204" pitchFamily="34" charset="0"/>
              </a:rPr>
              <a:t> or a </a:t>
            </a:r>
            <a:r>
              <a:rPr lang="en-US" sz="2400" b="1" dirty="0">
                <a:latin typeface="Corbel" panose="020B0503020204020204" pitchFamily="34" charset="0"/>
              </a:rPr>
              <a:t>machine</a:t>
            </a:r>
            <a:r>
              <a:rPr lang="en-US" sz="2400" dirty="0">
                <a:latin typeface="Corbel" panose="020B0503020204020204" pitchFamily="34" charset="0"/>
              </a:rPr>
              <a:t> that, if a </a:t>
            </a:r>
            <a:r>
              <a:rPr lang="en-US" sz="2400" b="1" dirty="0">
                <a:latin typeface="Corbel" panose="020B0503020204020204" pitchFamily="34" charset="0"/>
              </a:rPr>
              <a:t>human</a:t>
            </a:r>
            <a:r>
              <a:rPr lang="en-US" sz="2400" dirty="0">
                <a:latin typeface="Corbel" panose="020B0503020204020204" pitchFamily="34" charset="0"/>
              </a:rPr>
              <a:t> carried out the same </a:t>
            </a:r>
            <a:r>
              <a:rPr lang="en-US" sz="2400" b="1" dirty="0" smtClean="0">
                <a:latin typeface="Corbel" panose="020B0503020204020204" pitchFamily="34" charset="0"/>
              </a:rPr>
              <a:t>activity</a:t>
            </a:r>
            <a:r>
              <a:rPr lang="en-US" sz="2400" dirty="0" smtClean="0">
                <a:latin typeface="Corbel" panose="020B0503020204020204" pitchFamily="34" charset="0"/>
              </a:rPr>
              <a:t>, </a:t>
            </a:r>
            <a:r>
              <a:rPr lang="en-US" sz="2400" dirty="0">
                <a:latin typeface="Corbel" panose="020B0503020204020204" pitchFamily="34" charset="0"/>
              </a:rPr>
              <a:t>we would say the human had to apply </a:t>
            </a:r>
            <a:r>
              <a:rPr lang="en-US" sz="2400" b="1" dirty="0">
                <a:latin typeface="Corbel" panose="020B0503020204020204" pitchFamily="34" charset="0"/>
              </a:rPr>
              <a:t>intelligence</a:t>
            </a:r>
            <a:r>
              <a:rPr lang="en-US" sz="2400" dirty="0">
                <a:latin typeface="Corbel" panose="020B0503020204020204" pitchFamily="34" charset="0"/>
              </a:rPr>
              <a:t> to accomplish the </a:t>
            </a:r>
            <a:r>
              <a:rPr lang="en-US" sz="2400" dirty="0" smtClean="0">
                <a:latin typeface="Corbel" panose="020B0503020204020204" pitchFamily="34" charset="0"/>
              </a:rPr>
              <a:t>task"</a:t>
            </a:r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4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41582" y="2842953"/>
            <a:ext cx="8276309" cy="8098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800" dirty="0" smtClean="0"/>
              <a:t>But What is intelligence ¿</a:t>
            </a:r>
            <a:endParaRPr lang="en-US" sz="4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87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046" y="2907132"/>
            <a:ext cx="6670765" cy="947118"/>
          </a:xfrm>
        </p:spPr>
        <p:txBody>
          <a:bodyPr/>
          <a:lstStyle/>
          <a:p>
            <a:pPr algn="just"/>
            <a:endParaRPr lang="en-US" sz="2600" dirty="0" smtClean="0"/>
          </a:p>
          <a:p>
            <a:r>
              <a:rPr lang="en-US" sz="2600" dirty="0" smtClean="0"/>
              <a:t>“The question of whether a </a:t>
            </a:r>
            <a:r>
              <a:rPr lang="en-US" sz="2600" b="1" dirty="0" smtClean="0"/>
              <a:t>computer</a:t>
            </a:r>
            <a:r>
              <a:rPr lang="en-US" sz="2600" dirty="0" smtClean="0"/>
              <a:t> can</a:t>
            </a:r>
            <a:r>
              <a:rPr lang="en-US" sz="2600" b="1" dirty="0" smtClean="0"/>
              <a:t> think</a:t>
            </a:r>
            <a:r>
              <a:rPr lang="en-US" sz="2600" dirty="0"/>
              <a:t/>
            </a:r>
            <a:br>
              <a:rPr lang="en-US" sz="2600" dirty="0"/>
            </a:br>
            <a:r>
              <a:rPr lang="en-US" sz="2600" dirty="0" smtClean="0"/>
              <a:t>is no more interesting than</a:t>
            </a:r>
            <a:br>
              <a:rPr lang="en-US" sz="2600" dirty="0" smtClean="0"/>
            </a:br>
            <a:r>
              <a:rPr lang="en-US" sz="2600" dirty="0" smtClean="0"/>
              <a:t>the question of whether a </a:t>
            </a:r>
            <a:r>
              <a:rPr lang="en-US" sz="2600" b="1" dirty="0" smtClean="0"/>
              <a:t>submarine</a:t>
            </a:r>
            <a:r>
              <a:rPr lang="en-US" sz="2600" dirty="0" smtClean="0"/>
              <a:t> can </a:t>
            </a:r>
            <a:r>
              <a:rPr lang="en-US" sz="2600" b="1" dirty="0" smtClean="0"/>
              <a:t>swim</a:t>
            </a:r>
            <a:r>
              <a:rPr lang="en-US" sz="2600" dirty="0" smtClean="0"/>
              <a:t>.”</a:t>
            </a:r>
            <a:br>
              <a:rPr lang="en-US" sz="2600" dirty="0" smtClean="0"/>
            </a:br>
            <a:r>
              <a:rPr lang="en-US" sz="2600" dirty="0"/>
              <a:t>– </a:t>
            </a:r>
            <a:r>
              <a:rPr lang="en-US" sz="2600" dirty="0" err="1"/>
              <a:t>Edsger</a:t>
            </a:r>
            <a:r>
              <a:rPr lang="en-US" sz="2600" dirty="0"/>
              <a:t> W. </a:t>
            </a:r>
            <a:r>
              <a:rPr lang="en-US" sz="2600" dirty="0" err="1"/>
              <a:t>Dijkstra</a:t>
            </a:r>
            <a:endParaRPr lang="en-US" sz="2600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899" y="583148"/>
            <a:ext cx="4092715" cy="545695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065116C4-2A26-42B6-837C-2C084004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25610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C84B30EC-0085-4B02-B549-85261AA7A7FD}" vid="{B38EAA63-7B49-47D5-A9B8-CCF1CC9145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E1D8AE1-AF50-4238-9545-788684540A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15BD18-190D-4514-9BDF-0746D033B5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19935D-ADE6-42ED-B568-839405AD6ABE}">
  <ds:schemaRefs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  <ds:schemaRef ds:uri="16c05727-aa75-4e4a-9b5f-8a80a1165891"/>
    <ds:schemaRef ds:uri="71af3243-3dd4-4a8d-8c0d-dd76da1f02a5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color presentation</Template>
  <TotalTime>0</TotalTime>
  <Words>510</Words>
  <Application>Microsoft Office PowerPoint</Application>
  <PresentationFormat>Widescreen</PresentationFormat>
  <Paragraphs>165</Paragraphs>
  <Slides>39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Corbel</vt:lpstr>
      <vt:lpstr>Times New Roman</vt:lpstr>
      <vt:lpstr>Office Theme</vt:lpstr>
      <vt:lpstr>A look into Artificial intelligence </vt:lpstr>
      <vt:lpstr>ABOUT ME</vt:lpstr>
      <vt:lpstr>PURPOSES</vt:lpstr>
      <vt:lpstr>PowerPoint Presentation</vt:lpstr>
      <vt:lpstr>Contents</vt:lpstr>
      <vt:lpstr>1. What is ai ¿</vt:lpstr>
      <vt:lpstr>definition</vt:lpstr>
      <vt:lpstr>But What is intelligence ¿</vt:lpstr>
      <vt:lpstr>Slide Title</vt:lpstr>
      <vt:lpstr>conclusion</vt:lpstr>
      <vt:lpstr>2. What lies in     the field of ai ¿</vt:lpstr>
      <vt:lpstr>2.1. types of ai</vt:lpstr>
      <vt:lpstr>PowerPoint Presentation</vt:lpstr>
      <vt:lpstr>PowerPoint Presentation</vt:lpstr>
      <vt:lpstr>2.2. Fields that apply ai</vt:lpstr>
      <vt:lpstr>PowerPoint Presentation</vt:lpstr>
      <vt:lpstr>2.3. Tools to actualize ai</vt:lpstr>
      <vt:lpstr>PowerPoint Presentation</vt:lpstr>
      <vt:lpstr>PowerPoint Presentation</vt:lpstr>
      <vt:lpstr>PowerPoint Presentation</vt:lpstr>
      <vt:lpstr>3. Making a real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it work?</vt:lpstr>
      <vt:lpstr>4. What you need     to be an ai developer</vt:lpstr>
      <vt:lpstr>Non-programming skills</vt:lpstr>
      <vt:lpstr>programming skills</vt:lpstr>
      <vt:lpstr>5. Q &amp; A</vt:lpstr>
      <vt:lpstr>PowerPoint Presentation</vt:lpstr>
      <vt:lpstr>Question 1: Can AI be eaten?</vt:lpstr>
      <vt:lpstr>Question 2: What are careers in ai?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2019-11-03T15:39:50Z</dcterms:created>
  <dcterms:modified xsi:type="dcterms:W3CDTF">2020-07-23T04:16:37Z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